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EE3CB9-03D3-4A76-AEF2-83B80EF97522}">
  <a:tblStyle styleId="{28EE3CB9-03D3-4A76-AEF2-83B80EF975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db75871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db75871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f38e27a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f38e27a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f38e27a0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f38e27a0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e9a27350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e9a27350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1be460c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1be460c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e62885e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e62885e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e62885eb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e62885e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e62885e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e62885e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db758713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db758713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db758713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9db758713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db758713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db758713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db75871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db75871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1c814f3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1c814f3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db758713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db758713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db758713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db758713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e9a27350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e9a27350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e62885e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e62885e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e9a27350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e9a27350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e9a273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e9a273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e62885e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e62885e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e9a27350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e9a27350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Relationship Id="rId5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Relationship Id="rId5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9.jpg"/><Relationship Id="rId13" Type="http://schemas.openxmlformats.org/officeDocument/2006/relationships/image" Target="../media/image8.jp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9.jpg"/><Relationship Id="rId9" Type="http://schemas.openxmlformats.org/officeDocument/2006/relationships/image" Target="../media/image2.png"/><Relationship Id="rId15" Type="http://schemas.openxmlformats.org/officeDocument/2006/relationships/image" Target="../media/image18.jpg"/><Relationship Id="rId14" Type="http://schemas.openxmlformats.org/officeDocument/2006/relationships/image" Target="../media/image20.jpg"/><Relationship Id="rId5" Type="http://schemas.openxmlformats.org/officeDocument/2006/relationships/image" Target="../media/image12.jpg"/><Relationship Id="rId6" Type="http://schemas.openxmlformats.org/officeDocument/2006/relationships/image" Target="../media/image1.jp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2426800" y="2762575"/>
            <a:ext cx="4275520" cy="11332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विभक्तयः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/>
        </p:nvSpPr>
        <p:spPr>
          <a:xfrm>
            <a:off x="1420175" y="115300"/>
            <a:ext cx="626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900">
                <a:solidFill>
                  <a:srgbClr val="4C1130"/>
                </a:solidFill>
              </a:rPr>
              <a:t>क्त्वान्तं, तुमुन्नन्तं, ल्यबन्तं </a:t>
            </a:r>
            <a:r>
              <a:rPr lang="en" sz="1900">
                <a:solidFill>
                  <a:srgbClr val="4C1130"/>
                </a:solidFill>
              </a:rPr>
              <a:t>च द्वितीया-विभक्त्या सह उपयुज्येते</a:t>
            </a:r>
            <a:endParaRPr sz="1900">
              <a:solidFill>
                <a:srgbClr val="4C1130"/>
              </a:solidFill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553975" y="1276063"/>
            <a:ext cx="324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सिता </a:t>
            </a:r>
            <a:r>
              <a:rPr b="1" lang="en" sz="1700">
                <a:solidFill>
                  <a:srgbClr val="0B5394"/>
                </a:solidFill>
              </a:rPr>
              <a:t>पाठशालां </a:t>
            </a:r>
            <a:r>
              <a:rPr b="1" lang="en" sz="1700">
                <a:solidFill>
                  <a:srgbClr val="A64D79"/>
                </a:solidFill>
              </a:rPr>
              <a:t>गत्वा </a:t>
            </a:r>
            <a:r>
              <a:rPr b="1" lang="en" sz="1700">
                <a:solidFill>
                  <a:srgbClr val="0B5394"/>
                </a:solidFill>
              </a:rPr>
              <a:t>प्रश्नं</a:t>
            </a:r>
            <a:r>
              <a:rPr lang="en" sz="1700">
                <a:solidFill>
                  <a:srgbClr val="0B5394"/>
                </a:solidFill>
              </a:rPr>
              <a:t> पृच्छति | </a:t>
            </a:r>
            <a:endParaRPr sz="9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B5394"/>
                </a:solidFill>
              </a:rPr>
              <a:t>(సీత పాఠశాలకు వెళ్ళి ప్రశ్నను అడిగ</a:t>
            </a:r>
            <a:r>
              <a:rPr lang="en" sz="900">
                <a:solidFill>
                  <a:srgbClr val="0B5394"/>
                </a:solidFill>
              </a:rPr>
              <a:t>ుతుంది</a:t>
            </a:r>
            <a:r>
              <a:rPr lang="en" sz="900">
                <a:solidFill>
                  <a:srgbClr val="0B5394"/>
                </a:solidFill>
              </a:rPr>
              <a:t>)</a:t>
            </a:r>
            <a:endParaRPr sz="900">
              <a:solidFill>
                <a:srgbClr val="0B5394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4011800" y="1365175"/>
            <a:ext cx="9855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5447400" y="1224013"/>
            <a:ext cx="14577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गत्वा - </a:t>
            </a:r>
            <a:r>
              <a:rPr lang="en" sz="1700">
                <a:solidFill>
                  <a:srgbClr val="A64D79"/>
                </a:solidFill>
              </a:rPr>
              <a:t>क्त्वान्तम्</a:t>
            </a:r>
            <a:endParaRPr sz="1700">
              <a:solidFill>
                <a:srgbClr val="A64D79"/>
              </a:solidFill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41650" y="814375"/>
            <a:ext cx="439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सीता पाठशालां गच्छति | अनन्तरं प्रश्नं पृच्छति |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713925" y="2497425"/>
            <a:ext cx="3012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</a:rPr>
              <a:t>राम: </a:t>
            </a:r>
            <a:r>
              <a:rPr b="1" lang="en" sz="1800">
                <a:solidFill>
                  <a:srgbClr val="0B5394"/>
                </a:solidFill>
              </a:rPr>
              <a:t>गृहम् </a:t>
            </a:r>
            <a:r>
              <a:rPr b="1" lang="en" sz="1800">
                <a:solidFill>
                  <a:srgbClr val="A64D79"/>
                </a:solidFill>
              </a:rPr>
              <a:t>आगत्य </a:t>
            </a:r>
            <a:r>
              <a:rPr b="1" lang="en" sz="1800">
                <a:solidFill>
                  <a:srgbClr val="0B5394"/>
                </a:solidFill>
              </a:rPr>
              <a:t>जलं</a:t>
            </a:r>
            <a:r>
              <a:rPr lang="en" sz="1800">
                <a:solidFill>
                  <a:srgbClr val="0B5394"/>
                </a:solidFill>
              </a:rPr>
              <a:t> पिबति |</a:t>
            </a:r>
            <a:endParaRPr sz="9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B5394"/>
                </a:solidFill>
              </a:rPr>
              <a:t>(రాముడు </a:t>
            </a:r>
            <a:r>
              <a:rPr lang="en" sz="900">
                <a:solidFill>
                  <a:srgbClr val="0B5394"/>
                </a:solidFill>
              </a:rPr>
              <a:t>ఇంటికి </a:t>
            </a:r>
            <a:r>
              <a:rPr lang="en" sz="900">
                <a:solidFill>
                  <a:srgbClr val="0B5394"/>
                </a:solidFill>
              </a:rPr>
              <a:t>వచ్చి </a:t>
            </a:r>
            <a:r>
              <a:rPr lang="en" sz="900">
                <a:solidFill>
                  <a:srgbClr val="0B5394"/>
                </a:solidFill>
              </a:rPr>
              <a:t>నీటిని తాగుతున్నాడు</a:t>
            </a:r>
            <a:r>
              <a:rPr lang="en" sz="900">
                <a:solidFill>
                  <a:srgbClr val="0B5394"/>
                </a:solidFill>
              </a:rPr>
              <a:t>)</a:t>
            </a:r>
            <a:endParaRPr sz="900">
              <a:solidFill>
                <a:srgbClr val="0B5394"/>
              </a:solidFill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4011800" y="2571750"/>
            <a:ext cx="9855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5447400" y="2473950"/>
            <a:ext cx="16851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आगत्य - </a:t>
            </a:r>
            <a:r>
              <a:rPr lang="en" sz="1700">
                <a:solidFill>
                  <a:srgbClr val="A64D79"/>
                </a:solidFill>
              </a:rPr>
              <a:t>ल्यबन्तम् </a:t>
            </a:r>
            <a:endParaRPr sz="1700">
              <a:solidFill>
                <a:srgbClr val="A64D79"/>
              </a:solidFill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441650" y="1948388"/>
            <a:ext cx="418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राम: गृहम् आ</a:t>
            </a:r>
            <a:r>
              <a:rPr lang="en" sz="1900">
                <a:solidFill>
                  <a:schemeClr val="dk2"/>
                </a:solidFill>
              </a:rPr>
              <a:t>गच्छति | अनन्तरं </a:t>
            </a:r>
            <a:r>
              <a:rPr lang="en" sz="1900">
                <a:solidFill>
                  <a:schemeClr val="dk2"/>
                </a:solidFill>
              </a:rPr>
              <a:t>जलं पिबति</a:t>
            </a:r>
            <a:r>
              <a:rPr lang="en" sz="1900">
                <a:solidFill>
                  <a:schemeClr val="dk2"/>
                </a:solidFill>
              </a:rPr>
              <a:t> |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757150" y="3734075"/>
            <a:ext cx="319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</a:rPr>
              <a:t>राम: </a:t>
            </a:r>
            <a:r>
              <a:rPr b="1" lang="en" sz="1800">
                <a:solidFill>
                  <a:srgbClr val="0B5394"/>
                </a:solidFill>
              </a:rPr>
              <a:t>जलं </a:t>
            </a:r>
            <a:r>
              <a:rPr b="1" lang="en" sz="1800">
                <a:solidFill>
                  <a:srgbClr val="A64D79"/>
                </a:solidFill>
              </a:rPr>
              <a:t>पातुं </a:t>
            </a:r>
            <a:r>
              <a:rPr lang="en" sz="1800">
                <a:solidFill>
                  <a:srgbClr val="0B5394"/>
                </a:solidFill>
              </a:rPr>
              <a:t>गृहम् आगच्छति |</a:t>
            </a:r>
            <a:endParaRPr sz="11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5394"/>
                </a:solidFill>
              </a:rPr>
              <a:t>(రాముడు </a:t>
            </a:r>
            <a:r>
              <a:rPr lang="en" sz="1100">
                <a:solidFill>
                  <a:srgbClr val="0B5394"/>
                </a:solidFill>
              </a:rPr>
              <a:t>నీటిని</a:t>
            </a:r>
            <a:r>
              <a:rPr lang="en" sz="1100">
                <a:solidFill>
                  <a:srgbClr val="0B5394"/>
                </a:solidFill>
              </a:rPr>
              <a:t> తాగాటానికి ఇంటికి వ</a:t>
            </a:r>
            <a:r>
              <a:rPr lang="en" sz="1100">
                <a:solidFill>
                  <a:srgbClr val="0B5394"/>
                </a:solidFill>
              </a:rPr>
              <a:t>స్తున్నాడు</a:t>
            </a:r>
            <a:r>
              <a:rPr lang="en" sz="1100">
                <a:solidFill>
                  <a:srgbClr val="0B5394"/>
                </a:solidFill>
              </a:rPr>
              <a:t>)</a:t>
            </a:r>
            <a:endParaRPr sz="1100">
              <a:solidFill>
                <a:srgbClr val="0B5394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5429550" y="3776075"/>
            <a:ext cx="14934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पातुम् - </a:t>
            </a:r>
            <a:r>
              <a:rPr lang="en" sz="1700">
                <a:solidFill>
                  <a:srgbClr val="A64D79"/>
                </a:solidFill>
              </a:rPr>
              <a:t>तुमुन्तम्</a:t>
            </a:r>
            <a:endParaRPr sz="1700">
              <a:solidFill>
                <a:srgbClr val="A64D79"/>
              </a:solidFill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441650" y="3305650"/>
            <a:ext cx="418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राम: गृहम् आगच्छति | अनन्तरं जलं पिबति |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4011800" y="3873875"/>
            <a:ext cx="9855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219300" y="692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मात</a:t>
            </a:r>
            <a:r>
              <a:rPr lang="en" sz="1700">
                <a:solidFill>
                  <a:srgbClr val="1C4587"/>
                </a:solidFill>
              </a:rPr>
              <a:t>ा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पाकं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पाक</a:t>
            </a:r>
            <a:r>
              <a:rPr lang="en" sz="1700">
                <a:solidFill>
                  <a:srgbClr val="CFE2F3"/>
                </a:solidFill>
              </a:rPr>
              <a:t>:) </a:t>
            </a:r>
            <a:r>
              <a:rPr lang="en" sz="1700">
                <a:solidFill>
                  <a:srgbClr val="A64D79"/>
                </a:solidFill>
              </a:rPr>
              <a:t>समाप्य</a:t>
            </a:r>
            <a:r>
              <a:rPr lang="en" sz="1700">
                <a:solidFill>
                  <a:srgbClr val="A64D79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विद्यालयं</a:t>
            </a:r>
            <a:r>
              <a:rPr lang="en" sz="1700">
                <a:solidFill>
                  <a:srgbClr val="741B4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विद्यालय:</a:t>
            </a:r>
            <a:r>
              <a:rPr lang="en" sz="1700">
                <a:solidFill>
                  <a:srgbClr val="CFE2F3"/>
                </a:solidFill>
              </a:rPr>
              <a:t>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गतवती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896525" y="1297450"/>
            <a:ext cx="396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BF9000"/>
                </a:solidFill>
              </a:rPr>
              <a:t>अभ्यासं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अभ्यास:</a:t>
            </a:r>
            <a:r>
              <a:rPr lang="en" sz="1700">
                <a:solidFill>
                  <a:srgbClr val="CFE2F3"/>
                </a:solidFill>
              </a:rPr>
              <a:t>) </a:t>
            </a:r>
            <a:r>
              <a:rPr lang="en" sz="1700">
                <a:solidFill>
                  <a:srgbClr val="A64D79"/>
                </a:solidFill>
              </a:rPr>
              <a:t>कर्तुं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मम समय: नास्ति </a:t>
            </a:r>
            <a:r>
              <a:rPr lang="en" sz="1700">
                <a:solidFill>
                  <a:srgbClr val="1C4587"/>
                </a:solidFill>
              </a:rPr>
              <a:t>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288325" y="1954713"/>
            <a:ext cx="412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राम: </a:t>
            </a:r>
            <a:r>
              <a:rPr lang="en" sz="1700">
                <a:solidFill>
                  <a:srgbClr val="A64D79"/>
                </a:solidFill>
              </a:rPr>
              <a:t>खादित्वा</a:t>
            </a:r>
            <a:r>
              <a:rPr lang="en" sz="1700">
                <a:solidFill>
                  <a:srgbClr val="1C4587"/>
                </a:solidFill>
              </a:rPr>
              <a:t>  </a:t>
            </a:r>
            <a:r>
              <a:rPr lang="en" sz="1700">
                <a:solidFill>
                  <a:srgbClr val="BF9000"/>
                </a:solidFill>
              </a:rPr>
              <a:t>दूरदर्शनं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दूरदर्शनम्</a:t>
            </a:r>
            <a:r>
              <a:rPr lang="en" sz="1700">
                <a:solidFill>
                  <a:srgbClr val="CFE2F3"/>
                </a:solidFill>
              </a:rPr>
              <a:t>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पश्य</a:t>
            </a:r>
            <a:r>
              <a:rPr lang="en" sz="1700">
                <a:solidFill>
                  <a:srgbClr val="1C4587"/>
                </a:solidFill>
              </a:rPr>
              <a:t>ति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4113900" y="72950"/>
            <a:ext cx="100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E7CC3"/>
                </a:solidFill>
              </a:rPr>
              <a:t>अभ्यास:</a:t>
            </a:r>
            <a:endParaRPr b="1" sz="1800">
              <a:solidFill>
                <a:srgbClr val="8E7CC3"/>
              </a:solidFill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1080450" y="2632113"/>
            <a:ext cx="465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C4587"/>
                </a:solidFill>
              </a:rPr>
              <a:t>सिता </a:t>
            </a:r>
            <a:r>
              <a:rPr lang="en" sz="1700">
                <a:solidFill>
                  <a:srgbClr val="BF9000"/>
                </a:solidFill>
              </a:rPr>
              <a:t>प्रश्नं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(प्रश्न:)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A64D79"/>
                </a:solidFill>
              </a:rPr>
              <a:t>प्रष्टुम्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पाठशालां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(पाठशाला)</a:t>
            </a:r>
            <a:r>
              <a:rPr b="1"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गच्छति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383450" y="3309500"/>
            <a:ext cx="427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बालिका </a:t>
            </a:r>
            <a:r>
              <a:rPr lang="en" sz="1700">
                <a:solidFill>
                  <a:srgbClr val="BF9000"/>
                </a:solidFill>
              </a:rPr>
              <a:t>देवीं </a:t>
            </a:r>
            <a:r>
              <a:rPr lang="en" sz="1700">
                <a:solidFill>
                  <a:srgbClr val="CFE2F3"/>
                </a:solidFill>
              </a:rPr>
              <a:t>(देवी)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A64D79"/>
                </a:solidFill>
              </a:rPr>
              <a:t>नमसकृत्य </a:t>
            </a:r>
            <a:r>
              <a:rPr lang="en" sz="1700">
                <a:solidFill>
                  <a:srgbClr val="BF9000"/>
                </a:solidFill>
              </a:rPr>
              <a:t>पाठं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(पाठ:)</a:t>
            </a:r>
            <a:r>
              <a:rPr lang="en" sz="1700">
                <a:solidFill>
                  <a:srgbClr val="1C4587"/>
                </a:solidFill>
              </a:rPr>
              <a:t> पठति |</a:t>
            </a:r>
            <a:endParaRPr sz="17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/>
        </p:nvSpPr>
        <p:spPr>
          <a:xfrm>
            <a:off x="132900" y="4260200"/>
            <a:ext cx="887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500">
                <a:solidFill>
                  <a:srgbClr val="4C1130"/>
                </a:solidFill>
              </a:rPr>
              <a:t>परितः उभयतः</a:t>
            </a:r>
            <a:r>
              <a:rPr lang="en" sz="1500">
                <a:solidFill>
                  <a:srgbClr val="4C1130"/>
                </a:solidFill>
              </a:rPr>
              <a:t> ఈ అవ్యయములు వచ్చినప్పుడు </a:t>
            </a:r>
            <a:r>
              <a:rPr b="1" lang="en" sz="1500">
                <a:solidFill>
                  <a:srgbClr val="4C1130"/>
                </a:solidFill>
              </a:rPr>
              <a:t>పూర్వ పదం ద్వితీయా విభక్తిలో</a:t>
            </a:r>
            <a:r>
              <a:rPr lang="en" sz="1500">
                <a:solidFill>
                  <a:srgbClr val="4C1130"/>
                </a:solidFill>
              </a:rPr>
              <a:t> ఉంటుంది</a:t>
            </a:r>
            <a:endParaRPr sz="1500">
              <a:solidFill>
                <a:srgbClr val="4C1130"/>
              </a:solidFill>
            </a:endParaRPr>
          </a:p>
        </p:txBody>
      </p:sp>
      <p:pic>
        <p:nvPicPr>
          <p:cNvPr id="199" name="Google Shape;199;p24" title="dreamina-2025-11-09-3018-cartoon of lots of Honeybees around the 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00" y="0"/>
            <a:ext cx="2066049" cy="20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 title="dreamina-2025-11-09-4682-picture of ants around sugar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137" y="564324"/>
            <a:ext cx="2119375" cy="2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 title="dreamina-2025-11-09-4182-cartoon of flowers blooming around the t...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400" y="1512063"/>
            <a:ext cx="2119375" cy="21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5743288" y="3631438"/>
            <a:ext cx="297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मन्दिरं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परित:</a:t>
            </a:r>
            <a:r>
              <a:rPr lang="en" sz="1700">
                <a:solidFill>
                  <a:srgbClr val="20124D"/>
                </a:solidFill>
              </a:rPr>
              <a:t> पुष्पानि विकसन्ति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2686675" y="2683700"/>
            <a:ext cx="297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शक्ररां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परित:</a:t>
            </a:r>
            <a:r>
              <a:rPr lang="en" sz="1700">
                <a:solidFill>
                  <a:srgbClr val="20124D"/>
                </a:solidFill>
              </a:rPr>
              <a:t> पिपीलिका: सन्ति</a:t>
            </a:r>
            <a:r>
              <a:rPr lang="en" sz="1700">
                <a:solidFill>
                  <a:srgbClr val="20124D"/>
                </a:solidFill>
              </a:rPr>
              <a:t>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51875" y="2066050"/>
            <a:ext cx="27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पुष्पं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परित: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lang="en" sz="1700">
                <a:solidFill>
                  <a:srgbClr val="20124D"/>
                </a:solidFill>
              </a:rPr>
              <a:t>मधुमक्षि</a:t>
            </a:r>
            <a:r>
              <a:rPr lang="en" sz="1700">
                <a:solidFill>
                  <a:srgbClr val="20124D"/>
                </a:solidFill>
              </a:rPr>
              <a:t>का: 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503525" y="3355850"/>
            <a:ext cx="15906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124D"/>
                </a:solidFill>
              </a:rPr>
              <a:t>परित: - చట్టూ</a:t>
            </a:r>
            <a:endParaRPr b="1" sz="1800">
              <a:solidFill>
                <a:srgbClr val="2012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>
            <a:off x="132900" y="4260200"/>
            <a:ext cx="887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500">
                <a:solidFill>
                  <a:srgbClr val="4C1130"/>
                </a:solidFill>
              </a:rPr>
              <a:t>परितः उभयतः</a:t>
            </a:r>
            <a:r>
              <a:rPr lang="en" sz="1500">
                <a:solidFill>
                  <a:srgbClr val="4C1130"/>
                </a:solidFill>
              </a:rPr>
              <a:t> ఈ అవ్యయములు వచ్చినప్పుడు </a:t>
            </a:r>
            <a:r>
              <a:rPr b="1" lang="en" sz="1500">
                <a:solidFill>
                  <a:srgbClr val="4C1130"/>
                </a:solidFill>
              </a:rPr>
              <a:t>పూర్వ పదం ద్వితీయా విభక్తిలో</a:t>
            </a:r>
            <a:r>
              <a:rPr lang="en" sz="1500">
                <a:solidFill>
                  <a:srgbClr val="4C1130"/>
                </a:solidFill>
              </a:rPr>
              <a:t> </a:t>
            </a:r>
            <a:r>
              <a:rPr lang="en" sz="1500">
                <a:solidFill>
                  <a:srgbClr val="4C1130"/>
                </a:solidFill>
              </a:rPr>
              <a:t>ఉంటుంది</a:t>
            </a:r>
            <a:endParaRPr sz="1500">
              <a:solidFill>
                <a:srgbClr val="4C1130"/>
              </a:solidFill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5743300" y="3631450"/>
            <a:ext cx="310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मन्दिरं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उभय</a:t>
            </a:r>
            <a:r>
              <a:rPr b="1" lang="en" sz="1700">
                <a:solidFill>
                  <a:srgbClr val="A64D79"/>
                </a:solidFill>
              </a:rPr>
              <a:t>त:</a:t>
            </a:r>
            <a:r>
              <a:rPr lang="en" sz="1700">
                <a:solidFill>
                  <a:srgbClr val="20124D"/>
                </a:solidFill>
              </a:rPr>
              <a:t> पुष्पानि विकसन्ति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686675" y="2683700"/>
            <a:ext cx="297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नदीं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उभय</a:t>
            </a:r>
            <a:r>
              <a:rPr b="1" lang="en" sz="1700">
                <a:solidFill>
                  <a:srgbClr val="A64D79"/>
                </a:solidFill>
              </a:rPr>
              <a:t>त: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lang="en" sz="1700">
                <a:solidFill>
                  <a:srgbClr val="20124D"/>
                </a:solidFill>
              </a:rPr>
              <a:t>ग्रामा:</a:t>
            </a:r>
            <a:r>
              <a:rPr lang="en" sz="1700">
                <a:solidFill>
                  <a:srgbClr val="20124D"/>
                </a:solidFill>
              </a:rPr>
              <a:t> 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1875" y="2066050"/>
            <a:ext cx="250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मार्गं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उभय</a:t>
            </a:r>
            <a:r>
              <a:rPr b="1" lang="en" sz="1700">
                <a:solidFill>
                  <a:srgbClr val="A64D79"/>
                </a:solidFill>
              </a:rPr>
              <a:t>त: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lang="en" sz="1700">
                <a:solidFill>
                  <a:srgbClr val="20124D"/>
                </a:solidFill>
              </a:rPr>
              <a:t>वृक्षा:</a:t>
            </a:r>
            <a:r>
              <a:rPr lang="en" sz="1700">
                <a:solidFill>
                  <a:srgbClr val="20124D"/>
                </a:solidFill>
              </a:rPr>
              <a:t> 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503525" y="3355850"/>
            <a:ext cx="24279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124D"/>
                </a:solidFill>
              </a:rPr>
              <a:t>उभय</a:t>
            </a:r>
            <a:r>
              <a:rPr b="1" lang="en" sz="1800">
                <a:solidFill>
                  <a:srgbClr val="20124D"/>
                </a:solidFill>
              </a:rPr>
              <a:t>त: - </a:t>
            </a:r>
            <a:r>
              <a:rPr b="1" lang="en" sz="1800">
                <a:solidFill>
                  <a:srgbClr val="20124D"/>
                </a:solidFill>
              </a:rPr>
              <a:t>ఇరువైపులా </a:t>
            </a:r>
            <a:endParaRPr b="1" sz="1800">
              <a:solidFill>
                <a:srgbClr val="20124D"/>
              </a:solidFill>
            </a:endParaRPr>
          </a:p>
        </p:txBody>
      </p:sp>
      <p:pic>
        <p:nvPicPr>
          <p:cNvPr id="215" name="Google Shape;215;p25" title="dreamina-2025-11-09-1278-picture of trees on both sides of the pa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00" y="0"/>
            <a:ext cx="2015974" cy="201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 title="dreamina-2025-11-09-7754-cartoon of flowers blooming on both side...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600" y="1619250"/>
            <a:ext cx="1904999" cy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 title="dreamina-2025-11-09-3061-cartoon of villages on both sides of the...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200" y="666750"/>
            <a:ext cx="1904999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" name="Google Shape;222;p26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स: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అతడు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అతడిని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" name="Google Shape;223;p26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सा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ఆమె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ఆమెని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4" name="Google Shape;224;p26"/>
          <p:cNvGraphicFramePr/>
          <p:nvPr/>
        </p:nvGraphicFramePr>
        <p:xfrm>
          <a:off x="243650" y="29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దాన్ని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26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p27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एष: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ఇతడు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ఇతడిని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1" name="Google Shape;231;p27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एषा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ఈమె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ఈమెని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" name="Google Shape;232;p27"/>
          <p:cNvGraphicFramePr/>
          <p:nvPr/>
        </p:nvGraphicFramePr>
        <p:xfrm>
          <a:off x="243650" y="29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దీన్ని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233" name="Google Shape;233;p27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28"/>
          <p:cNvGraphicFramePr/>
          <p:nvPr/>
        </p:nvGraphicFramePr>
        <p:xfrm>
          <a:off x="4799325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भवन्त: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भवन्तम्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9" name="Google Shape;239;p28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भवत्य: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మిమ్మల్ని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भवती: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~మిమ్మల్ని)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" name="Google Shape;240;p28"/>
          <p:cNvGraphicFramePr/>
          <p:nvPr/>
        </p:nvGraphicFramePr>
        <p:xfrm>
          <a:off x="243650" y="246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अहम् 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నేను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वयम्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మేము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55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माम्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నన్ను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अस्मान्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మమ్మల్ని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41" name="Google Shape;241;p28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" name="Google Shape;246;p29"/>
          <p:cNvGraphicFramePr/>
          <p:nvPr/>
        </p:nvGraphicFramePr>
        <p:xfrm>
          <a:off x="217675" y="36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221850"/>
                <a:gridCol w="1221850"/>
                <a:gridCol w="1221850"/>
                <a:gridCol w="1221850"/>
                <a:gridCol w="1221850"/>
                <a:gridCol w="1221850"/>
                <a:gridCol w="1221850"/>
              </a:tblGrid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नपुम्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अकारन्त: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बालक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म्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बालका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न्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पुस्तकम्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पुस्तकानि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आकारान्त: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बालिकाम्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बालिका: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ईकारान्त: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लेखनी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म्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लेखन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ी: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Google Shape;251;p30"/>
          <p:cNvGraphicFramePr/>
          <p:nvPr/>
        </p:nvGraphicFramePr>
        <p:xfrm>
          <a:off x="96650" y="17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(~ఎవత్తిని)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(~ఎవర్ని)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(~ఎవ్వడిని)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(~ఎవ్వర్ని)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किम्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(~దేన్ని)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(~వేటిని)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2" name="Google Shape;252;p30"/>
          <p:cNvGraphicFramePr/>
          <p:nvPr/>
        </p:nvGraphicFramePr>
        <p:xfrm>
          <a:off x="684500" y="321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453425"/>
                <a:gridCol w="1453425"/>
              </a:tblGrid>
              <a:tr h="45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माम् 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(~నన్ను)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अस्मान्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3" name="Google Shape;253;p30"/>
          <p:cNvGraphicFramePr/>
          <p:nvPr/>
        </p:nvGraphicFramePr>
        <p:xfrm>
          <a:off x="4686850" y="215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431800"/>
                <a:gridCol w="1431800"/>
                <a:gridCol w="1431800"/>
              </a:tblGrid>
              <a:tr h="50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न्तम्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त: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</a:t>
                      </a:r>
                      <a:endParaRPr b="1" sz="21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भवत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ीम्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भवत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ी: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4" name="Google Shape;254;p30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Google Shape;259;p31"/>
          <p:cNvGraphicFramePr/>
          <p:nvPr/>
        </p:nvGraphicFramePr>
        <p:xfrm>
          <a:off x="432213" y="23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(~ఆమెని) 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(~వారిని)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(~అతడిని) 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ान्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(~వారిని)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तत्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(~దాన్ని)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(~వాటిని)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0" name="Google Shape;260;p31"/>
          <p:cNvGraphicFramePr/>
          <p:nvPr/>
        </p:nvGraphicFramePr>
        <p:xfrm>
          <a:off x="4491963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(~అతడిని)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एता: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(~వీరిని)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(~ఇతడిని)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(~వీరిని)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एतत्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(~దీన్ని)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(~వీటిని)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1" name="Google Shape;261;p31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943051" y="529105"/>
            <a:ext cx="7723677" cy="19861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द्वितियाविभक्ति: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2245975" y="2571759"/>
            <a:ext cx="5281863" cy="1189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ద్వితియావిభక్తి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Google Shape;266;p32"/>
          <p:cNvGraphicFramePr/>
          <p:nvPr/>
        </p:nvGraphicFramePr>
        <p:xfrm>
          <a:off x="753675" y="3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बहुवचनम्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एकवचनम्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स: पाठशाला: गच्छति | 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स: पाठशालां गच्छति |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सा पाठान् पठति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सा पाठं पाठति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एषा कथा: लिखति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एषा कथां लिखति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बालक: फलानि खादति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बालक: फलं खादति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*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एष: जलं पिबति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माता पुत्रान् पश्यन्ति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माता पुत्रं पश्यति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प्रश्नान् पृच्छति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प्रश्नं पृच्छति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p33"/>
          <p:cNvGraphicFramePr/>
          <p:nvPr/>
        </p:nvGraphicFramePr>
        <p:xfrm>
          <a:off x="753675" y="3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बहुवचनम्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एकवचनम्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एतान् पाठान् क: लिखितवान्? 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(ఈ పాఠాలను ఎవడు వ్రాసాడు?)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एतम् पाठं क: लिखितवान्? 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(ఈ పాఠాన్ని ఎవడు వ్రాసాడు?)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कान् पाठान् सा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(ఏ పాఠాలను ఆమె వ్రాసింది?)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कं पाठं सा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(ఏ పాఠాన్ని ఆమె వ్రాసినది?)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ता: कथा: का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(ఆ కథలను ఎవ్వరు (స్త్రీ)  వ్రాసింది?)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तां कथां का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(ఆ కథను ఎవ్వరు (స్త్రీ)  వ్రాసింది?)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का: कथा: स: लिखितवान्?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(ఏ కథలను అతడు వ్రాశాడు?)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कां कथां स: लिखितवान्?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(ఆ కథను అతడు వ్రాశాడు?)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अस्मान् लेखितुं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(మీరు(స్త్రీ)  మమ్మల్ని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</a:t>
                      </a: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मां लेखितुं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(మీరు(స్త్రీ)  నన్ను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अहं भवत: लेखनं शिक्षयामि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(నేను మీకు(పుం)  వ్రాయటం నేర్పిస్తున్నాను)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अहं भवन्तं लेखनं शिक्षयामि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(నేను మీకు(పుం)  వ్రాయటం నేర్పిస్తున్నాను)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भवान्</a:t>
                      </a: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 अस्मान् कथा: लेखितुं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(మీరు(స్త్రీ)  మమ్మల్ని కథలను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भवान् मां कथां लेखितुं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(మీరు(స్త్రీ)  నన్ను కథను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6D2"/>
                    </a:gs>
                    <a:gs pos="100000">
                      <a:srgbClr val="0930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277" name="Google Shape;277;p34"/>
          <p:cNvSpPr txBox="1"/>
          <p:nvPr/>
        </p:nvSpPr>
        <p:spPr>
          <a:xfrm>
            <a:off x="35250" y="4463475"/>
            <a:ext cx="907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Content Source: </a:t>
            </a:r>
            <a:r>
              <a:rPr b="1"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SamskritaBharati S</a:t>
            </a:r>
            <a:r>
              <a:rPr b="1"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2S </a:t>
            </a:r>
            <a:endParaRPr b="1" sz="17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</a:t>
            </a:r>
            <a:endParaRPr b="1" sz="11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Google Shape;66;p1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9144000"/>
              </a:tblGrid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49" y="115375"/>
            <a:ext cx="861728" cy="9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800" y="115375"/>
            <a:ext cx="688675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175" y="115376"/>
            <a:ext cx="748600" cy="9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6025" y="1062750"/>
            <a:ext cx="1386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विद्युदीप: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विद्युदीपम्</a:t>
            </a:r>
            <a:r>
              <a:rPr lang="en" sz="700">
                <a:solidFill>
                  <a:srgbClr val="073763"/>
                </a:solidFill>
              </a:rPr>
              <a:t>(~దీపాన్ని)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700113" y="1083300"/>
            <a:ext cx="106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वृक्ष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वृक्षम्</a:t>
            </a:r>
            <a:r>
              <a:rPr lang="en" sz="700">
                <a:solidFill>
                  <a:srgbClr val="073763"/>
                </a:solidFill>
              </a:rPr>
              <a:t>(~వృక్షాన్ని)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880550" y="1062750"/>
            <a:ext cx="1295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सैनिक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सैनिक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(~సైనికుడిని)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325" y="107750"/>
            <a:ext cx="861725" cy="92158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208575" y="1062750"/>
            <a:ext cx="1160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स्यूत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स्यूत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సంచిని)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6650" y="132875"/>
            <a:ext cx="871324" cy="8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550663" y="1122450"/>
            <a:ext cx="1203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रमेश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रमेश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</a:t>
            </a:r>
            <a:r>
              <a:rPr b="1" lang="en" sz="700">
                <a:solidFill>
                  <a:srgbClr val="073763"/>
                </a:solidFill>
              </a:rPr>
              <a:t>~</a:t>
            </a:r>
            <a:r>
              <a:rPr lang="en" sz="700">
                <a:solidFill>
                  <a:srgbClr val="073763"/>
                </a:solidFill>
              </a:rPr>
              <a:t>రమేష్</a:t>
            </a:r>
            <a:r>
              <a:rPr b="1" lang="en" sz="700">
                <a:solidFill>
                  <a:srgbClr val="073763"/>
                </a:solidFill>
              </a:rPr>
              <a:t> </a:t>
            </a:r>
            <a:r>
              <a:rPr lang="en" sz="700">
                <a:solidFill>
                  <a:srgbClr val="073763"/>
                </a:solidFill>
              </a:rPr>
              <a:t>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4963" y="1803787"/>
            <a:ext cx="812324" cy="8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937" y="1801127"/>
            <a:ext cx="883075" cy="81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65538" y="1881283"/>
            <a:ext cx="692401" cy="8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4950" y="1731990"/>
            <a:ext cx="692350" cy="9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74050" y="1864333"/>
            <a:ext cx="1160099" cy="84051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66025" y="2687900"/>
            <a:ext cx="148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यानपेटिका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यानपेटिका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పేటికని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700125" y="2708450"/>
            <a:ext cx="106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सीता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सीता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సీతని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012900" y="2807300"/>
            <a:ext cx="15042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दूरवाणी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दूरवाणी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ఫోన్ని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767875" y="2768150"/>
            <a:ext cx="1160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नर्तकी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नर्तकी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నర్తకిని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273575" y="2708450"/>
            <a:ext cx="1160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कर्तरी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कर्तरी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కత్తెరని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40251" y="3539851"/>
            <a:ext cx="1160099" cy="86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5411" y="3549687"/>
            <a:ext cx="872125" cy="13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08575" y="3539850"/>
            <a:ext cx="1362202" cy="7655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1212525" y="4379050"/>
            <a:ext cx="1589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मन्दिरम्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मन्दिर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మందిరాన్ని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289300" y="4399600"/>
            <a:ext cx="106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पुष्पम्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पुष्प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పుష్పాన్ని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147025" y="4372750"/>
            <a:ext cx="148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कार् - यानम् 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कार् - यान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కార్ 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Google Shape;97;p16"/>
          <p:cNvGraphicFramePr/>
          <p:nvPr/>
        </p:nvGraphicFramePr>
        <p:xfrm>
          <a:off x="139925" y="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अ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कारान्त-पुं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(బాలుడు)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(బాలురు)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(~బాలుడ్ని)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(~బాలురని)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Google Shape;98;p16"/>
          <p:cNvGraphicFramePr/>
          <p:nvPr/>
        </p:nvGraphicFramePr>
        <p:xfrm>
          <a:off x="139925" y="22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अ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न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(పుస్తకము)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(పుస్తకాలు)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71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(~పుస్తకాన్ని)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(~పుస్తకాలని)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Google Shape;99;p16"/>
          <p:cNvGraphicFramePr/>
          <p:nvPr/>
        </p:nvGraphicFramePr>
        <p:xfrm>
          <a:off x="4711950" y="22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ई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(యువతి)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युवत्य: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(యువతులు)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(~యువతిని)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(~యువతుల్ని)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" name="Google Shape;100;p16"/>
          <p:cNvGraphicFramePr/>
          <p:nvPr/>
        </p:nvGraphicFramePr>
        <p:xfrm>
          <a:off x="4832975" y="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2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272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आ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(బాలిక)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(బాలికలు)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542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(~బాలికని)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(~బాలికల్ని)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01" name="Google Shape;101;p16"/>
          <p:cNvSpPr txBox="1"/>
          <p:nvPr/>
        </p:nvSpPr>
        <p:spPr>
          <a:xfrm>
            <a:off x="139925" y="41930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</a:t>
            </a:r>
            <a:r>
              <a:rPr lang="en" sz="1100">
                <a:solidFill>
                  <a:schemeClr val="dk1"/>
                </a:solidFill>
              </a:rPr>
              <a:t>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17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" name="Google Shape;107;p17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ఎవత్తి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ఎవత్తిని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Google Shape;108;p17"/>
          <p:cNvGraphicFramePr/>
          <p:nvPr/>
        </p:nvGraphicFramePr>
        <p:xfrm>
          <a:off x="243650" y="29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{28EE3CB9-03D3-4A76-AEF2-83B80EF97522}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किम् 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ఏది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ఏవి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किम्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దేన్ని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వేటిని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109" name="Google Shape;109;p17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0" y="0"/>
            <a:ext cx="3933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34F5C"/>
                </a:solidFill>
              </a:rPr>
              <a:t>कर्ता </a:t>
            </a:r>
            <a:r>
              <a:rPr b="1" lang="en" sz="2300">
                <a:solidFill>
                  <a:srgbClr val="38761D"/>
                </a:solidFill>
              </a:rPr>
              <a:t>सर्वदा प्रथमा विभक्ति: एव </a:t>
            </a:r>
            <a:endParaRPr b="1" sz="2300">
              <a:solidFill>
                <a:srgbClr val="38761D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98425" y="120337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माता</a:t>
            </a:r>
            <a:r>
              <a:rPr b="1" lang="en" sz="2300">
                <a:solidFill>
                  <a:srgbClr val="783F04"/>
                </a:solidFill>
              </a:rPr>
              <a:t>		 </a:t>
            </a:r>
            <a:r>
              <a:rPr b="1" lang="en" sz="2300">
                <a:solidFill>
                  <a:srgbClr val="783F04"/>
                </a:solidFill>
              </a:rPr>
              <a:t>पश्यति</a:t>
            </a:r>
            <a:r>
              <a:rPr b="1" lang="en" sz="2300">
                <a:solidFill>
                  <a:srgbClr val="783F04"/>
                </a:solidFill>
              </a:rPr>
              <a:t>|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 flipH="1">
            <a:off x="536725" y="477250"/>
            <a:ext cx="19191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428725" y="1833563"/>
            <a:ext cx="21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का </a:t>
            </a:r>
            <a:r>
              <a:rPr b="1" lang="en" sz="1800">
                <a:solidFill>
                  <a:schemeClr val="dk2"/>
                </a:solidFill>
              </a:rPr>
              <a:t>पश्यति</a:t>
            </a:r>
            <a:r>
              <a:rPr b="1" lang="en" sz="1800">
                <a:solidFill>
                  <a:schemeClr val="dk2"/>
                </a:solidFill>
              </a:rPr>
              <a:t>? - </a:t>
            </a:r>
            <a:r>
              <a:rPr b="1" lang="en" sz="1800">
                <a:solidFill>
                  <a:schemeClr val="dk2"/>
                </a:solidFill>
              </a:rPr>
              <a:t>माता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0" y="2386675"/>
            <a:ext cx="39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माता</a:t>
            </a:r>
            <a:r>
              <a:rPr b="1" lang="en" sz="1800">
                <a:solidFill>
                  <a:schemeClr val="dk2"/>
                </a:solidFill>
              </a:rPr>
              <a:t> - कर्ता(कर्तृपदम्) - प्रथमाविभक्ति: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322600" y="1277300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माता पुत्र: पश्यति</a:t>
            </a:r>
            <a:r>
              <a:rPr b="1" lang="en" sz="2300">
                <a:solidFill>
                  <a:srgbClr val="783F04"/>
                </a:solidFill>
              </a:rPr>
              <a:t>|❌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617150" y="697325"/>
            <a:ext cx="18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माता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chemeClr val="dk2"/>
                </a:solidFill>
              </a:rPr>
              <a:t>कं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chemeClr val="dk2"/>
                </a:solidFill>
              </a:rPr>
              <a:t>पश्य</a:t>
            </a:r>
            <a:r>
              <a:rPr b="1" lang="en" sz="1800">
                <a:solidFill>
                  <a:schemeClr val="dk2"/>
                </a:solidFill>
              </a:rPr>
              <a:t>ति?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354050" y="186542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माता पुत्रं पश्यति|</a:t>
            </a:r>
            <a:r>
              <a:rPr b="1" lang="en" sz="2300">
                <a:solidFill>
                  <a:srgbClr val="783F04"/>
                </a:solidFill>
              </a:rPr>
              <a:t>✅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 rot="10800000">
            <a:off x="6160450" y="2295275"/>
            <a:ext cx="12795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4838350" y="3333200"/>
            <a:ext cx="415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पुत्र</a:t>
            </a:r>
            <a:r>
              <a:rPr b="1" lang="en" sz="1800">
                <a:solidFill>
                  <a:schemeClr val="dk2"/>
                </a:solidFill>
              </a:rPr>
              <a:t>म् - कर्म(कर्मपदम्) - द्वितियाविभक्ति: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046400" y="3915925"/>
            <a:ext cx="476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🌟प्रधान कर्म </a:t>
            </a:r>
            <a:r>
              <a:rPr b="1" lang="en" sz="2100">
                <a:solidFill>
                  <a:srgbClr val="38761D"/>
                </a:solidFill>
              </a:rPr>
              <a:t>सर्वदा द्वितिया  विभक्ति: एव 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0" y="0"/>
            <a:ext cx="393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कर्ता </a:t>
            </a:r>
            <a:r>
              <a:rPr b="1" lang="en" sz="2100">
                <a:solidFill>
                  <a:srgbClr val="38761D"/>
                </a:solidFill>
              </a:rPr>
              <a:t>सर्वदा प्रथमा विभक्ति: एव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98425" y="120337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सीता		 </a:t>
            </a:r>
            <a:r>
              <a:rPr b="1" lang="en" sz="2300">
                <a:solidFill>
                  <a:srgbClr val="783F04"/>
                </a:solidFill>
              </a:rPr>
              <a:t>पठति</a:t>
            </a:r>
            <a:r>
              <a:rPr b="1" lang="en" sz="2300">
                <a:solidFill>
                  <a:srgbClr val="783F04"/>
                </a:solidFill>
              </a:rPr>
              <a:t>|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31" name="Google Shape;131;p19"/>
          <p:cNvSpPr/>
          <p:nvPr/>
        </p:nvSpPr>
        <p:spPr>
          <a:xfrm flipH="1">
            <a:off x="536725" y="477250"/>
            <a:ext cx="19191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428725" y="1833563"/>
            <a:ext cx="21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का </a:t>
            </a:r>
            <a:r>
              <a:rPr b="1" lang="en" sz="1800">
                <a:solidFill>
                  <a:schemeClr val="dk2"/>
                </a:solidFill>
              </a:rPr>
              <a:t>पठति</a:t>
            </a:r>
            <a:r>
              <a:rPr b="1" lang="en" sz="1800">
                <a:solidFill>
                  <a:schemeClr val="dk2"/>
                </a:solidFill>
              </a:rPr>
              <a:t>? - सीता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0" y="2386675"/>
            <a:ext cx="39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सीता - कर्ता(कर्तृपदम्) - प्रथमाविभक्ति: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322600" y="1277300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सीता </a:t>
            </a:r>
            <a:r>
              <a:rPr b="1" lang="en" sz="2300">
                <a:solidFill>
                  <a:srgbClr val="783F04"/>
                </a:solidFill>
              </a:rPr>
              <a:t>कथा </a:t>
            </a:r>
            <a:r>
              <a:rPr b="1" lang="en" sz="2300">
                <a:solidFill>
                  <a:srgbClr val="783F04"/>
                </a:solidFill>
              </a:rPr>
              <a:t>पठति|</a:t>
            </a:r>
            <a:r>
              <a:rPr b="1" lang="en" sz="2300">
                <a:solidFill>
                  <a:srgbClr val="783F04"/>
                </a:solidFill>
              </a:rPr>
              <a:t>❌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617150" y="697325"/>
            <a:ext cx="18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सीता किं</a:t>
            </a:r>
            <a:r>
              <a:rPr b="1" lang="en" sz="1800">
                <a:solidFill>
                  <a:schemeClr val="dk2"/>
                </a:solidFill>
              </a:rPr>
              <a:t> पठति?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5354050" y="186542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सीता कथा</a:t>
            </a:r>
            <a:r>
              <a:rPr b="1" lang="en" sz="2300">
                <a:solidFill>
                  <a:srgbClr val="783F04"/>
                </a:solidFill>
              </a:rPr>
              <a:t>ं</a:t>
            </a:r>
            <a:r>
              <a:rPr b="1" lang="en" sz="2300">
                <a:solidFill>
                  <a:srgbClr val="783F04"/>
                </a:solidFill>
              </a:rPr>
              <a:t> पठति|</a:t>
            </a:r>
            <a:r>
              <a:rPr b="1" lang="en" sz="2300">
                <a:solidFill>
                  <a:srgbClr val="783F04"/>
                </a:solidFill>
              </a:rPr>
              <a:t>✅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37" name="Google Shape;137;p19"/>
          <p:cNvSpPr/>
          <p:nvPr/>
        </p:nvSpPr>
        <p:spPr>
          <a:xfrm rot="10800000">
            <a:off x="6160450" y="2295275"/>
            <a:ext cx="12795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4800400" y="3730850"/>
            <a:ext cx="415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कथाम्</a:t>
            </a:r>
            <a:r>
              <a:rPr b="1" lang="en" sz="1800">
                <a:solidFill>
                  <a:schemeClr val="dk2"/>
                </a:solidFill>
              </a:rPr>
              <a:t> - </a:t>
            </a:r>
            <a:r>
              <a:rPr b="1" lang="en" sz="1800">
                <a:solidFill>
                  <a:schemeClr val="dk2"/>
                </a:solidFill>
              </a:rPr>
              <a:t>कर्म</a:t>
            </a:r>
            <a:r>
              <a:rPr b="1" lang="en" sz="1800">
                <a:solidFill>
                  <a:schemeClr val="dk2"/>
                </a:solidFill>
              </a:rPr>
              <a:t>(क</a:t>
            </a:r>
            <a:r>
              <a:rPr b="1" lang="en" sz="1800">
                <a:solidFill>
                  <a:schemeClr val="dk2"/>
                </a:solidFill>
              </a:rPr>
              <a:t>र्म</a:t>
            </a:r>
            <a:r>
              <a:rPr b="1" lang="en" sz="1800">
                <a:solidFill>
                  <a:schemeClr val="dk2"/>
                </a:solidFill>
              </a:rPr>
              <a:t>पदम्) - </a:t>
            </a:r>
            <a:r>
              <a:rPr b="1" lang="en" sz="1800">
                <a:solidFill>
                  <a:schemeClr val="dk2"/>
                </a:solidFill>
              </a:rPr>
              <a:t>द्वितिया</a:t>
            </a:r>
            <a:r>
              <a:rPr b="1" lang="en" sz="1800">
                <a:solidFill>
                  <a:schemeClr val="dk2"/>
                </a:solidFill>
              </a:rPr>
              <a:t>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804200" y="3110625"/>
            <a:ext cx="18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सीता क</a:t>
            </a:r>
            <a:r>
              <a:rPr b="1" lang="en" sz="1800">
                <a:solidFill>
                  <a:schemeClr val="dk2"/>
                </a:solidFill>
              </a:rPr>
              <a:t>ां</a:t>
            </a:r>
            <a:r>
              <a:rPr b="1" lang="en" sz="1800">
                <a:solidFill>
                  <a:schemeClr val="dk2"/>
                </a:solidFill>
              </a:rPr>
              <a:t> पठति?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4020475" y="4192550"/>
            <a:ext cx="476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🌟प्रधान कर्म </a:t>
            </a:r>
            <a:r>
              <a:rPr b="1" lang="en" sz="2100">
                <a:solidFill>
                  <a:srgbClr val="38761D"/>
                </a:solidFill>
              </a:rPr>
              <a:t>सर्वदा द्वितिया  विभक्ति: एव 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3953850" y="0"/>
            <a:ext cx="152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द्विकर्मकम् </a:t>
            </a:r>
            <a:endParaRPr b="1" sz="2100">
              <a:solidFill>
                <a:srgbClr val="7F6000"/>
              </a:solidFill>
            </a:endParaRPr>
          </a:p>
        </p:txBody>
      </p:sp>
      <p:pic>
        <p:nvPicPr>
          <p:cNvPr id="146" name="Google Shape;146;p20" title="dreamina-2025-10-30-3260-_Aachaarya' teaching to a child in old B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1500"/>
            <a:ext cx="3323499" cy="30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4297125" y="745225"/>
            <a:ext cx="239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164275" y="1349513"/>
            <a:ext cx="282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990000"/>
                </a:solidFill>
              </a:rPr>
              <a:t>किं</a:t>
            </a:r>
            <a:r>
              <a:rPr lang="en" sz="2300">
                <a:solidFill>
                  <a:srgbClr val="0B5394"/>
                </a:solidFill>
              </a:rPr>
              <a:t> 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4164275" y="2055025"/>
            <a:ext cx="364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38761D"/>
                </a:solidFill>
              </a:rPr>
              <a:t>कथां/गीतां </a:t>
            </a:r>
            <a:r>
              <a:rPr lang="en" sz="2300">
                <a:solidFill>
                  <a:srgbClr val="0B5394"/>
                </a:solidFill>
              </a:rPr>
              <a:t>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4084650" y="2718863"/>
            <a:ext cx="372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990000"/>
                </a:solidFill>
              </a:rPr>
              <a:t>कां</a:t>
            </a:r>
            <a:r>
              <a:rPr lang="en" sz="2300">
                <a:solidFill>
                  <a:srgbClr val="0B5394"/>
                </a:solidFill>
              </a:rPr>
              <a:t> गीतां</a:t>
            </a:r>
            <a:r>
              <a:rPr lang="en" sz="2300">
                <a:solidFill>
                  <a:srgbClr val="0B5394"/>
                </a:solidFill>
              </a:rPr>
              <a:t> बोधयति ?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046900" y="3434575"/>
            <a:ext cx="372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38761D"/>
                </a:solidFill>
              </a:rPr>
              <a:t>छात्रां</a:t>
            </a:r>
            <a:r>
              <a:rPr lang="en" sz="2300">
                <a:solidFill>
                  <a:srgbClr val="0B5394"/>
                </a:solidFill>
              </a:rPr>
              <a:t> </a:t>
            </a:r>
            <a:r>
              <a:rPr lang="en" sz="2300">
                <a:solidFill>
                  <a:srgbClr val="0B5394"/>
                </a:solidFill>
              </a:rPr>
              <a:t>गीतां</a:t>
            </a:r>
            <a:r>
              <a:rPr lang="en" sz="2300">
                <a:solidFill>
                  <a:srgbClr val="0B5394"/>
                </a:solidFill>
              </a:rPr>
              <a:t> 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994900" y="4194375"/>
            <a:ext cx="487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900">
                <a:solidFill>
                  <a:srgbClr val="4C1130"/>
                </a:solidFill>
              </a:rPr>
              <a:t>द्विकर्मकं </a:t>
            </a:r>
            <a:r>
              <a:rPr lang="en" sz="1900">
                <a:solidFill>
                  <a:srgbClr val="4C1130"/>
                </a:solidFill>
              </a:rPr>
              <a:t>वाकये अपि द्वितिया वि</a:t>
            </a:r>
            <a:r>
              <a:rPr lang="en" sz="1900">
                <a:solidFill>
                  <a:srgbClr val="4C1130"/>
                </a:solidFill>
              </a:rPr>
              <a:t>भक्ति: भवति |</a:t>
            </a:r>
            <a:endParaRPr sz="1900">
              <a:solidFill>
                <a:srgbClr val="4C11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/>
        </p:nvSpPr>
        <p:spPr>
          <a:xfrm>
            <a:off x="89700" y="584600"/>
            <a:ext cx="38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मातामही </a:t>
            </a:r>
            <a:r>
              <a:rPr lang="en" sz="1700">
                <a:solidFill>
                  <a:srgbClr val="BF9000"/>
                </a:solidFill>
              </a:rPr>
              <a:t>पौत्रं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(पौत्र:)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कथां</a:t>
            </a:r>
            <a:r>
              <a:rPr lang="en" sz="1700">
                <a:solidFill>
                  <a:srgbClr val="741B4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(कथा)</a:t>
            </a:r>
            <a:r>
              <a:rPr lang="en" sz="1700">
                <a:solidFill>
                  <a:srgbClr val="1C4587"/>
                </a:solidFill>
              </a:rPr>
              <a:t> कथयति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0" y="1001350"/>
            <a:ext cx="396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भिक्षुक: </a:t>
            </a:r>
            <a:r>
              <a:rPr lang="en" sz="1700">
                <a:solidFill>
                  <a:srgbClr val="BF9000"/>
                </a:solidFill>
              </a:rPr>
              <a:t>गृहिणीं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(गृहिणी)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अन्नं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(अन्नम्) </a:t>
            </a:r>
            <a:r>
              <a:rPr lang="en" sz="1700">
                <a:solidFill>
                  <a:srgbClr val="1C4587"/>
                </a:solidFill>
              </a:rPr>
              <a:t>याचति</a:t>
            </a:r>
            <a:r>
              <a:rPr lang="en" sz="1700">
                <a:solidFill>
                  <a:srgbClr val="1C4587"/>
                </a:solidFill>
              </a:rPr>
              <a:t>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01875" y="1543250"/>
            <a:ext cx="412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राम: </a:t>
            </a:r>
            <a:r>
              <a:rPr lang="en" sz="1700">
                <a:solidFill>
                  <a:srgbClr val="BF9000"/>
                </a:solidFill>
              </a:rPr>
              <a:t>अध्यापकं </a:t>
            </a:r>
            <a:r>
              <a:rPr lang="en" sz="1700">
                <a:solidFill>
                  <a:srgbClr val="CFE2F3"/>
                </a:solidFill>
              </a:rPr>
              <a:t>(अध्यापक:)</a:t>
            </a:r>
            <a:r>
              <a:rPr lang="en" sz="1700">
                <a:solidFill>
                  <a:srgbClr val="1C4587"/>
                </a:solidFill>
              </a:rPr>
              <a:t>  </a:t>
            </a:r>
            <a:r>
              <a:rPr lang="en" sz="1700">
                <a:solidFill>
                  <a:srgbClr val="BF9000"/>
                </a:solidFill>
              </a:rPr>
              <a:t>प्रश्नं </a:t>
            </a:r>
            <a:r>
              <a:rPr lang="en" sz="1700">
                <a:solidFill>
                  <a:srgbClr val="CFE2F3"/>
                </a:solidFill>
              </a:rPr>
              <a:t>(प्रश्न:)</a:t>
            </a:r>
            <a:r>
              <a:rPr lang="en" sz="1700">
                <a:solidFill>
                  <a:srgbClr val="1C4587"/>
                </a:solidFill>
              </a:rPr>
              <a:t> पृच्छति</a:t>
            </a:r>
            <a:r>
              <a:rPr lang="en" sz="1700">
                <a:solidFill>
                  <a:srgbClr val="1C4587"/>
                </a:solidFill>
              </a:rPr>
              <a:t>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415675" y="2158738"/>
            <a:ext cx="140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सीता गच्छति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(సీత వెళ్తుంది)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4059975" y="2158738"/>
            <a:ext cx="208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सीता </a:t>
            </a:r>
            <a:r>
              <a:rPr lang="en" sz="1700">
                <a:solidFill>
                  <a:srgbClr val="BF9000"/>
                </a:solidFill>
              </a:rPr>
              <a:t>विद्यालयं</a:t>
            </a:r>
            <a:r>
              <a:rPr lang="en" sz="1700">
                <a:solidFill>
                  <a:srgbClr val="1C4587"/>
                </a:solidFill>
              </a:rPr>
              <a:t> गच्छति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(~</a:t>
            </a:r>
            <a:r>
              <a:rPr lang="en" sz="900">
                <a:solidFill>
                  <a:srgbClr val="1C4587"/>
                </a:solidFill>
              </a:rPr>
              <a:t>సీత విద్యాలయానికి వెళ్తుంది) 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50275" y="3983750"/>
            <a:ext cx="120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घट: अस्ति</a:t>
            </a:r>
            <a:r>
              <a:rPr lang="en" sz="1700">
                <a:solidFill>
                  <a:srgbClr val="1C4587"/>
                </a:solidFill>
              </a:rPr>
              <a:t> |  </a:t>
            </a:r>
            <a:r>
              <a:rPr lang="en" sz="900">
                <a:solidFill>
                  <a:srgbClr val="1C4587"/>
                </a:solidFill>
              </a:rPr>
              <a:t>(</a:t>
            </a:r>
            <a:r>
              <a:rPr lang="en" sz="900">
                <a:solidFill>
                  <a:srgbClr val="1C4587"/>
                </a:solidFill>
              </a:rPr>
              <a:t>కుండ ఉంది</a:t>
            </a:r>
            <a:r>
              <a:rPr lang="en" sz="900">
                <a:solidFill>
                  <a:srgbClr val="1C4587"/>
                </a:solidFill>
              </a:rPr>
              <a:t>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4113900" y="3949150"/>
            <a:ext cx="22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महिला </a:t>
            </a:r>
            <a:r>
              <a:rPr lang="en" sz="1700">
                <a:solidFill>
                  <a:srgbClr val="BF9000"/>
                </a:solidFill>
              </a:rPr>
              <a:t>घटम्</a:t>
            </a:r>
            <a:r>
              <a:rPr lang="en" sz="1700">
                <a:solidFill>
                  <a:srgbClr val="1C4587"/>
                </a:solidFill>
              </a:rPr>
              <a:t> आनयति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(~మహిళ కుండను తీసుకవస్తుంది)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450275" y="2992450"/>
            <a:ext cx="153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गणेश: पचति</a:t>
            </a:r>
            <a:r>
              <a:rPr lang="en" sz="1700">
                <a:solidFill>
                  <a:srgbClr val="1C4587"/>
                </a:solidFill>
              </a:rPr>
              <a:t>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</a:t>
            </a:r>
            <a:r>
              <a:rPr lang="en" sz="900">
                <a:solidFill>
                  <a:srgbClr val="1C4587"/>
                </a:solidFill>
              </a:rPr>
              <a:t>గణేష్ వండుతున్నాడు)</a:t>
            </a:r>
            <a:r>
              <a:rPr lang="en" sz="1700">
                <a:solidFill>
                  <a:srgbClr val="1C4587"/>
                </a:solidFill>
              </a:rPr>
              <a:t> 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4091625" y="3053950"/>
            <a:ext cx="201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गणेश: </a:t>
            </a:r>
            <a:r>
              <a:rPr lang="en" sz="1700">
                <a:solidFill>
                  <a:srgbClr val="BF9000"/>
                </a:solidFill>
              </a:rPr>
              <a:t>अन्नं</a:t>
            </a:r>
            <a:r>
              <a:rPr lang="en" sz="1700">
                <a:solidFill>
                  <a:srgbClr val="1C4587"/>
                </a:solidFill>
              </a:rPr>
              <a:t> पचति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(~</a:t>
            </a:r>
            <a:r>
              <a:rPr lang="en" sz="900">
                <a:solidFill>
                  <a:srgbClr val="1C4587"/>
                </a:solidFill>
              </a:rPr>
              <a:t>గణేష్ అన్నాన్ని వండుతున్నాడు)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4113900" y="72950"/>
            <a:ext cx="100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E7CC3"/>
                </a:solidFill>
              </a:rPr>
              <a:t>अभ्यास:</a:t>
            </a:r>
            <a:endParaRPr b="1" sz="1800">
              <a:solidFill>
                <a:srgbClr val="8E7CC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